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351" r:id="rId3"/>
    <p:sldId id="265" r:id="rId4"/>
    <p:sldId id="275" r:id="rId5"/>
    <p:sldId id="274" r:id="rId6"/>
    <p:sldId id="340" r:id="rId7"/>
    <p:sldId id="308" r:id="rId8"/>
    <p:sldId id="345" r:id="rId9"/>
    <p:sldId id="348" r:id="rId10"/>
    <p:sldId id="344" r:id="rId11"/>
    <p:sldId id="277" r:id="rId12"/>
    <p:sldId id="330" r:id="rId13"/>
    <p:sldId id="325" r:id="rId14"/>
    <p:sldId id="324" r:id="rId15"/>
    <p:sldId id="320" r:id="rId16"/>
    <p:sldId id="317" r:id="rId17"/>
    <p:sldId id="333" r:id="rId18"/>
    <p:sldId id="305" r:id="rId19"/>
    <p:sldId id="299" r:id="rId20"/>
    <p:sldId id="279" r:id="rId21"/>
    <p:sldId id="300" r:id="rId22"/>
    <p:sldId id="355" r:id="rId23"/>
    <p:sldId id="281" r:id="rId24"/>
    <p:sldId id="354" r:id="rId25"/>
    <p:sldId id="352" r:id="rId26"/>
    <p:sldId id="356" r:id="rId27"/>
    <p:sldId id="357" r:id="rId28"/>
    <p:sldId id="358" r:id="rId29"/>
    <p:sldId id="349" r:id="rId30"/>
    <p:sldId id="257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08"/>
    <p:restoredTop sz="94709"/>
  </p:normalViewPr>
  <p:slideViewPr>
    <p:cSldViewPr snapToGrid="0" snapToObjects="1">
      <p:cViewPr varScale="1">
        <p:scale>
          <a:sx n="92" d="100"/>
          <a:sy n="92" d="100"/>
        </p:scale>
        <p:origin x="66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9CCB-F963-7E4D-9872-0F10CE3CDECF}" type="datetimeFigureOut">
              <a:rPr lang="en-US" smtClean="0"/>
              <a:t>4/4/19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5F47-05BB-1846-87B1-2F46A06795C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9CCB-F963-7E4D-9872-0F10CE3CDECF}" type="datetimeFigureOut">
              <a:rPr lang="en-US" smtClean="0"/>
              <a:t>4/4/19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5F47-05BB-1846-87B1-2F46A06795C6}" type="slidenum">
              <a:rPr lang="en-AU" smtClean="0"/>
              <a:t>‹#›</a:t>
            </a:fld>
            <a:endParaRPr lang="en-AU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9CCB-F963-7E4D-9872-0F10CE3CDECF}" type="datetimeFigureOut">
              <a:rPr lang="en-US" smtClean="0"/>
              <a:t>4/4/19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5F47-05BB-1846-87B1-2F46A06795C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9CCB-F963-7E4D-9872-0F10CE3CDECF}" type="datetimeFigureOut">
              <a:rPr lang="en-US" smtClean="0"/>
              <a:t>4/4/19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5F47-05BB-1846-87B1-2F46A06795C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9CCB-F963-7E4D-9872-0F10CE3CDECF}" type="datetimeFigureOut">
              <a:rPr lang="en-US" smtClean="0"/>
              <a:t>4/4/19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5F47-05BB-1846-87B1-2F46A06795C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9CCB-F963-7E4D-9872-0F10CE3CDECF}" type="datetimeFigureOut">
              <a:rPr lang="en-US" smtClean="0"/>
              <a:t>4/4/19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5F47-05BB-1846-87B1-2F46A06795C6}" type="slidenum">
              <a:rPr lang="en-AU" smtClean="0"/>
              <a:t>‹#›</a:t>
            </a:fld>
            <a:endParaRPr lang="en-AU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9CCB-F963-7E4D-9872-0F10CE3CDECF}" type="datetimeFigureOut">
              <a:rPr lang="en-US" smtClean="0"/>
              <a:t>4/4/19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5F47-05BB-1846-87B1-2F46A06795C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9CCB-F963-7E4D-9872-0F10CE3CDECF}" type="datetimeFigureOut">
              <a:rPr lang="en-US" smtClean="0"/>
              <a:t>4/4/19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5F47-05BB-1846-87B1-2F46A06795C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9CCB-F963-7E4D-9872-0F10CE3CDECF}" type="datetimeFigureOut">
              <a:rPr lang="en-US" smtClean="0"/>
              <a:t>4/4/19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5F47-05BB-1846-87B1-2F46A06795C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9CCB-F963-7E4D-9872-0F10CE3CDECF}" type="datetimeFigureOut">
              <a:rPr lang="en-US" smtClean="0"/>
              <a:t>4/4/19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5F47-05BB-1846-87B1-2F46A06795C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9CCB-F963-7E4D-9872-0F10CE3CDECF}" type="datetimeFigureOut">
              <a:rPr lang="en-US" smtClean="0"/>
              <a:t>4/4/19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5F47-05BB-1846-87B1-2F46A06795C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9CCB-F963-7E4D-9872-0F10CE3CDECF}" type="datetimeFigureOut">
              <a:rPr lang="en-US" smtClean="0"/>
              <a:t>4/4/19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5F47-05BB-1846-87B1-2F46A06795C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6929CCB-F963-7E4D-9872-0F10CE3CDECF}" type="datetimeFigureOut">
              <a:rPr lang="en-US" smtClean="0"/>
              <a:t>4/4/19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C975F47-05BB-1846-87B1-2F46A06795C6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macc.net.au/2015/12/performance-psychology-for-resuscitationists-jason-brooks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cc.net.au/2015/12/performance-psychology-for-resuscitationists-jason-brooks/" TargetMode="External"/><Relationship Id="rId2" Type="http://schemas.openxmlformats.org/officeDocument/2006/relationships/hyperlink" Target="http://www.emergucate.com/2017/01/22/foam-eye-catchers-13-mental-training-for-resuscitait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mcrit.org/racc/kettlebells-brain/" TargetMode="External"/><Relationship Id="rId5" Type="http://schemas.openxmlformats.org/officeDocument/2006/relationships/hyperlink" Target="http://emcrit.org/podcasts/day-i-didnt-use-ultrasound/" TargetMode="External"/><Relationship Id="rId4" Type="http://schemas.openxmlformats.org/officeDocument/2006/relationships/hyperlink" Target="https://emcrit.org/racc/day-i-didnt-use-ultrasound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macc.net.au/2015/12/performance-psychology-for-resuscitationists-jason-brooks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emcrit.org/podcasts/day-i-didnt-use-ultrasound/" TargetMode="External"/><Relationship Id="rId2" Type="http://schemas.openxmlformats.org/officeDocument/2006/relationships/hyperlink" Target="https://emcrit.org/racc/day-i-didnt-use-ultrasound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emcrit.org/podcasts/chris-hicks-fog-of-war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emcrit.org/racc/kettlebells-brain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ergucate.com/2017/01/22/foam-eye-catchers-13-mental-training-for-resuscitaiton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edguidelines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5278" y="1523999"/>
            <a:ext cx="6498158" cy="1724867"/>
          </a:xfrm>
        </p:spPr>
        <p:txBody>
          <a:bodyPr/>
          <a:lstStyle/>
          <a:p>
            <a:r>
              <a:rPr lang="en-AU" sz="3600" i="1" dirty="0"/>
              <a:t>“An Airway to be Mindful of”</a:t>
            </a:r>
            <a:br>
              <a:rPr lang="en-AU" sz="4000" i="1" dirty="0"/>
            </a:br>
            <a:r>
              <a:rPr lang="en-AU" sz="2000" dirty="0"/>
              <a:t>Summary Slides</a:t>
            </a:r>
            <a:br>
              <a:rPr lang="en-AU" sz="2000" dirty="0"/>
            </a:br>
            <a:r>
              <a:rPr lang="en-AU" sz="2000" dirty="0"/>
              <a:t>EMS Conference </a:t>
            </a:r>
            <a:r>
              <a:rPr lang="en-AU" sz="2000" dirty="0" err="1"/>
              <a:t>Rusustsu</a:t>
            </a:r>
            <a:r>
              <a:rPr lang="en-AU" sz="2000" dirty="0"/>
              <a:t> 2019</a:t>
            </a:r>
            <a:endParaRPr lang="en-AU" sz="2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sz="2600" dirty="0">
                <a:solidFill>
                  <a:schemeClr val="accent1"/>
                </a:solidFill>
              </a:rPr>
              <a:t>Dr </a:t>
            </a:r>
            <a:r>
              <a:rPr lang="en-AU" sz="2600" dirty="0" err="1">
                <a:solidFill>
                  <a:schemeClr val="accent1"/>
                </a:solidFill>
              </a:rPr>
              <a:t>Anand</a:t>
            </a:r>
            <a:r>
              <a:rPr lang="en-AU" sz="2600" dirty="0">
                <a:solidFill>
                  <a:schemeClr val="accent1"/>
                </a:solidFill>
              </a:rPr>
              <a:t> </a:t>
            </a:r>
            <a:r>
              <a:rPr lang="en-AU" sz="2600" dirty="0" err="1">
                <a:solidFill>
                  <a:schemeClr val="accent1"/>
                </a:solidFill>
              </a:rPr>
              <a:t>Senthi</a:t>
            </a:r>
            <a:endParaRPr lang="en-AU" sz="2600" dirty="0">
              <a:solidFill>
                <a:schemeClr val="accent1"/>
              </a:solidFill>
            </a:endParaRPr>
          </a:p>
          <a:p>
            <a:r>
              <a:rPr lang="en-AU" i="1" dirty="0">
                <a:solidFill>
                  <a:schemeClr val="accent1"/>
                </a:solidFill>
              </a:rPr>
              <a:t>MBBS, </a:t>
            </a:r>
            <a:r>
              <a:rPr lang="en-AU" i="1" dirty="0" err="1">
                <a:solidFill>
                  <a:schemeClr val="accent1"/>
                </a:solidFill>
              </a:rPr>
              <a:t>MAppFin</a:t>
            </a:r>
            <a:r>
              <a:rPr lang="en-AU" i="1" dirty="0">
                <a:solidFill>
                  <a:schemeClr val="accent1"/>
                </a:solidFill>
              </a:rPr>
              <a:t>, </a:t>
            </a:r>
            <a:r>
              <a:rPr lang="en-AU" i="1" dirty="0" err="1">
                <a:solidFill>
                  <a:schemeClr val="accent1"/>
                </a:solidFill>
              </a:rPr>
              <a:t>GradCertPubHlth</a:t>
            </a:r>
            <a:r>
              <a:rPr lang="en-AU" i="1" dirty="0">
                <a:solidFill>
                  <a:schemeClr val="accent1"/>
                </a:solidFill>
              </a:rPr>
              <a:t>, FRACGP, FACEM</a:t>
            </a:r>
          </a:p>
          <a:p>
            <a:r>
              <a:rPr lang="en-AU" dirty="0">
                <a:solidFill>
                  <a:schemeClr val="accent1"/>
                </a:solidFill>
              </a:rPr>
              <a:t>@</a:t>
            </a:r>
            <a:r>
              <a:rPr lang="en-AU" dirty="0" err="1">
                <a:solidFill>
                  <a:schemeClr val="accent1"/>
                </a:solidFill>
              </a:rPr>
              <a:t>drsenthi</a:t>
            </a:r>
            <a:endParaRPr lang="en-A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562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D2D76-F97D-1646-8B57-2D0CF0094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D0609-409C-7143-90EA-7B2AFE205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video laryngoscope with separate screen e.g. CMAC. Benefits:</a:t>
            </a:r>
          </a:p>
          <a:p>
            <a:pPr lvl="1"/>
            <a:r>
              <a:rPr lang="en-US" dirty="0" err="1"/>
              <a:t>Maximise</a:t>
            </a:r>
            <a:r>
              <a:rPr lang="en-US" dirty="0"/>
              <a:t> chance of obtaining a view</a:t>
            </a:r>
          </a:p>
          <a:p>
            <a:pPr lvl="1"/>
            <a:r>
              <a:rPr lang="en-US" dirty="0"/>
              <a:t>Team approach to the airway </a:t>
            </a:r>
          </a:p>
          <a:p>
            <a:pPr lvl="2"/>
            <a:r>
              <a:rPr lang="en-US" dirty="0"/>
              <a:t>Double suction by other team members</a:t>
            </a:r>
          </a:p>
          <a:p>
            <a:pPr lvl="2"/>
            <a:r>
              <a:rPr lang="en-US" dirty="0"/>
              <a:t>Team leader and cricothyrotomy person able to visualize intubation progress/success</a:t>
            </a:r>
          </a:p>
          <a:p>
            <a:r>
              <a:rPr lang="en-US" dirty="0"/>
              <a:t>Need bright light for best view in bloody airway</a:t>
            </a:r>
          </a:p>
          <a:p>
            <a:pPr lvl="1"/>
            <a:r>
              <a:rPr lang="en-US" dirty="0"/>
              <a:t>E.g. CMAC and LED disposable laryngoscopes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45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Mental Training for Resuscitation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9118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ntal Training &amp; Performance Image.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27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Grossman Stress Model Colour Codes</a:t>
            </a:r>
          </a:p>
        </p:txBody>
      </p:sp>
      <p:pic>
        <p:nvPicPr>
          <p:cNvPr id="4" name="Content Placeholder 3" descr="Grossman colour cod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67" b="-9567"/>
          <a:stretch>
            <a:fillRect/>
          </a:stretch>
        </p:blipFill>
        <p:spPr>
          <a:xfrm>
            <a:off x="51300" y="1600201"/>
            <a:ext cx="9043755" cy="4884270"/>
          </a:xfrm>
        </p:spPr>
      </p:pic>
    </p:spTree>
    <p:extLst>
      <p:ext uri="{BB962C8B-B14F-4D97-AF65-F5344CB8AC3E}">
        <p14:creationId xmlns:p14="http://schemas.microsoft.com/office/powerpoint/2010/main" val="2059155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69365"/>
          </a:xfrm>
        </p:spPr>
        <p:txBody>
          <a:bodyPr/>
          <a:lstStyle/>
          <a:p>
            <a:r>
              <a:rPr lang="en-AU" dirty="0"/>
              <a:t>Skill deterioration</a:t>
            </a:r>
          </a:p>
        </p:txBody>
      </p:sp>
      <p:pic>
        <p:nvPicPr>
          <p:cNvPr id="4" name="Content Placeholder 3" descr="siddle_grossman_mode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89" r="-19389"/>
          <a:stretch>
            <a:fillRect/>
          </a:stretch>
        </p:blipFill>
        <p:spPr>
          <a:xfrm>
            <a:off x="-526490" y="1331260"/>
            <a:ext cx="10233358" cy="5526740"/>
          </a:xfrm>
        </p:spPr>
      </p:pic>
      <p:sp>
        <p:nvSpPr>
          <p:cNvPr id="3" name="TextBox 2"/>
          <p:cNvSpPr txBox="1"/>
          <p:nvPr/>
        </p:nvSpPr>
        <p:spPr>
          <a:xfrm>
            <a:off x="2300943" y="3855998"/>
            <a:ext cx="1941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</a:rPr>
              <a:t>Tunnel Vision/Auto Pilot</a:t>
            </a:r>
          </a:p>
        </p:txBody>
      </p:sp>
    </p:spTree>
    <p:extLst>
      <p:ext uri="{BB962C8B-B14F-4D97-AF65-F5344CB8AC3E}">
        <p14:creationId xmlns:p14="http://schemas.microsoft.com/office/powerpoint/2010/main" val="1783622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ified-Stress-Performance-Mod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890000" cy="727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62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Threat v Challenge Appraisal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The level of experienced stress arousal that occurs when confronted with a demanding or difficult situation depends on mental appraisal as a Threat v Challenge</a:t>
            </a:r>
          </a:p>
          <a:p>
            <a:pPr lvl="1"/>
            <a:r>
              <a:rPr lang="en-AU" dirty="0"/>
              <a:t>Lazarus &amp; </a:t>
            </a:r>
            <a:r>
              <a:rPr lang="en-AU" dirty="0" err="1"/>
              <a:t>Folkman</a:t>
            </a:r>
            <a:r>
              <a:rPr lang="en-AU" dirty="0"/>
              <a:t> 1994 Stress Model</a:t>
            </a:r>
          </a:p>
          <a:p>
            <a:pPr marL="349250" lvl="1" indent="0">
              <a:buNone/>
            </a:pPr>
            <a:endParaRPr lang="en-AU" dirty="0"/>
          </a:p>
          <a:p>
            <a:r>
              <a:rPr lang="en-AU" dirty="0"/>
              <a:t>This depends on the perceived coping resources v the perceived situational demands</a:t>
            </a:r>
          </a:p>
          <a:p>
            <a:pPr lvl="1"/>
            <a:r>
              <a:rPr lang="en-AU" dirty="0"/>
              <a:t>Demands &gt; Resources = Threat</a:t>
            </a:r>
          </a:p>
          <a:p>
            <a:pPr lvl="1"/>
            <a:r>
              <a:rPr lang="en-AU" dirty="0"/>
              <a:t>Resources &gt; Demands = Challenge</a:t>
            </a:r>
          </a:p>
        </p:txBody>
      </p:sp>
    </p:spTree>
    <p:extLst>
      <p:ext uri="{BB962C8B-B14F-4D97-AF65-F5344CB8AC3E}">
        <p14:creationId xmlns:p14="http://schemas.microsoft.com/office/powerpoint/2010/main" val="1195122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Threat v Challenge Appraisal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Threat Appraisal </a:t>
            </a:r>
            <a:r>
              <a:rPr lang="en-AU" dirty="0">
                <a:sym typeface="Wingdings"/>
              </a:rPr>
              <a:t> </a:t>
            </a:r>
            <a:r>
              <a:rPr lang="en-AU" i="1" dirty="0">
                <a:sym typeface="Wingdings"/>
              </a:rPr>
              <a:t>Fight or Flight</a:t>
            </a:r>
            <a:r>
              <a:rPr lang="en-AU" dirty="0">
                <a:sym typeface="Wingdings"/>
              </a:rPr>
              <a:t> stress response 	… with cortisol secretion leading to the colour coded stress levels above</a:t>
            </a:r>
          </a:p>
          <a:p>
            <a:pPr lvl="1"/>
            <a:endParaRPr lang="en-AU" dirty="0"/>
          </a:p>
          <a:p>
            <a:r>
              <a:rPr lang="en-AU" dirty="0"/>
              <a:t>Mental training is, in part, about training the mind to be able to make the </a:t>
            </a:r>
            <a:r>
              <a:rPr lang="en-AU" b="1" dirty="0"/>
              <a:t>Challenge</a:t>
            </a:r>
            <a:r>
              <a:rPr lang="en-AU" dirty="0"/>
              <a:t> appraisal instead of the Threat appraisal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6001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Annals of Emergency Medicine 2017</a:t>
            </a:r>
          </a:p>
        </p:txBody>
      </p:sp>
      <p:pic>
        <p:nvPicPr>
          <p:cNvPr id="7" name="Content Placeholder 6" descr="Lauria article heade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190" b="-70190"/>
          <a:stretch>
            <a:fillRect/>
          </a:stretch>
        </p:blipFill>
        <p:spPr>
          <a:xfrm>
            <a:off x="0" y="1303553"/>
            <a:ext cx="9153260" cy="4943410"/>
          </a:xfrm>
        </p:spPr>
      </p:pic>
    </p:spTree>
    <p:extLst>
      <p:ext uri="{BB962C8B-B14F-4D97-AF65-F5344CB8AC3E}">
        <p14:creationId xmlns:p14="http://schemas.microsoft.com/office/powerpoint/2010/main" val="2588564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PEPS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/>
              <a:t>P</a:t>
            </a:r>
            <a:r>
              <a:rPr lang="en-AU" dirty="0"/>
              <a:t>erformance </a:t>
            </a:r>
            <a:r>
              <a:rPr lang="en-AU" b="1" dirty="0"/>
              <a:t>E</a:t>
            </a:r>
            <a:r>
              <a:rPr lang="en-AU" dirty="0"/>
              <a:t>nhancing </a:t>
            </a:r>
            <a:r>
              <a:rPr lang="en-AU" b="1" dirty="0"/>
              <a:t>P</a:t>
            </a:r>
            <a:r>
              <a:rPr lang="en-AU" dirty="0"/>
              <a:t>sychological </a:t>
            </a:r>
            <a:r>
              <a:rPr lang="en-AU" b="1" dirty="0"/>
              <a:t>S</a:t>
            </a:r>
            <a:r>
              <a:rPr lang="en-AU" dirty="0"/>
              <a:t>kills</a:t>
            </a:r>
          </a:p>
          <a:p>
            <a:pPr lvl="1"/>
            <a:r>
              <a:rPr lang="en-AU" dirty="0"/>
              <a:t>Breathe</a:t>
            </a:r>
          </a:p>
          <a:p>
            <a:pPr lvl="1"/>
            <a:r>
              <a:rPr lang="en-AU" dirty="0"/>
              <a:t>Talk</a:t>
            </a:r>
          </a:p>
          <a:p>
            <a:pPr lvl="1"/>
            <a:r>
              <a:rPr lang="en-AU" dirty="0"/>
              <a:t>See</a:t>
            </a:r>
          </a:p>
          <a:p>
            <a:pPr lvl="1"/>
            <a:r>
              <a:rPr lang="en-AU" dirty="0"/>
              <a:t>Focus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91332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21CF6-57F1-4E41-8BD4-9982E2DE4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Airway in Facial Trauma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60334-90B8-C646-A84D-26AF796D0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hlinkClick r:id="rId2"/>
              </a:rPr>
              <a:t>https://lifeinthefastlane.com/ccc/airway-in-facial-trauma/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603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Strategies can be used at different times with respect to the stressful moment </a:t>
            </a:r>
          </a:p>
          <a:p>
            <a:pPr lvl="1"/>
            <a:r>
              <a:rPr lang="en-AU" dirty="0"/>
              <a:t>Before the moment</a:t>
            </a:r>
          </a:p>
          <a:p>
            <a:pPr lvl="1"/>
            <a:r>
              <a:rPr lang="en-AU" dirty="0"/>
              <a:t>In the moment</a:t>
            </a:r>
          </a:p>
          <a:p>
            <a:pPr lvl="1"/>
            <a:r>
              <a:rPr lang="en-AU" dirty="0"/>
              <a:t>After the moment</a:t>
            </a:r>
          </a:p>
        </p:txBody>
      </p:sp>
    </p:spTree>
    <p:extLst>
      <p:ext uri="{BB962C8B-B14F-4D97-AF65-F5344CB8AC3E}">
        <p14:creationId xmlns:p14="http://schemas.microsoft.com/office/powerpoint/2010/main" val="4074457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TSF pic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72" y="0"/>
            <a:ext cx="8819375" cy="686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67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426A9-9338-6C4F-A0C3-78519B886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Podcasts &amp; Further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B0CFA-8FC3-AE4F-9E67-8551CA2DFD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70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Further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Summary Post of below podcasts</a:t>
            </a:r>
          </a:p>
          <a:p>
            <a:pPr lvl="1"/>
            <a:r>
              <a:rPr lang="en-AU" dirty="0">
                <a:hlinkClick r:id="rId2"/>
              </a:rPr>
              <a:t>http://www.emergucate.com/2017/01/22/foam-eye-catchers-13-mental-training-for-resuscitaiton/</a:t>
            </a:r>
            <a:endParaRPr lang="en-AU" dirty="0"/>
          </a:p>
          <a:p>
            <a:r>
              <a:rPr lang="en-AU" dirty="0"/>
              <a:t>Jason Brooks – Performance Psychology for the Resuscitationist</a:t>
            </a:r>
          </a:p>
          <a:p>
            <a:pPr lvl="1"/>
            <a:r>
              <a:rPr lang="en-AU" sz="1600" dirty="0">
                <a:hlinkClick r:id="rId3"/>
              </a:rPr>
              <a:t>https://www.smacc.net.au/2015/12/performance-psychology-for-resuscitationists-jason-brooks/</a:t>
            </a:r>
          </a:p>
          <a:p>
            <a:r>
              <a:rPr lang="en-AU" dirty="0"/>
              <a:t>Mike Mallin – The Day I Didn’t Use Ultrasound</a:t>
            </a:r>
          </a:p>
          <a:p>
            <a:pPr lvl="1"/>
            <a:r>
              <a:rPr lang="en-AU" sz="1600" dirty="0">
                <a:hlinkClick r:id="rId4"/>
              </a:rPr>
              <a:t>https://emcrit.org/racc/day-i-didnt-use-ultrasound/</a:t>
            </a:r>
            <a:endParaRPr lang="en-AU" sz="1600" dirty="0">
              <a:hlinkClick r:id="rId5"/>
            </a:endParaRPr>
          </a:p>
          <a:p>
            <a:r>
              <a:rPr lang="en-AU" dirty="0"/>
              <a:t>Scott Weingart – Kettlebells for the Brain</a:t>
            </a:r>
          </a:p>
          <a:p>
            <a:pPr lvl="1"/>
            <a:r>
              <a:rPr lang="en-AU" sz="1600" dirty="0">
                <a:hlinkClick r:id="rId6"/>
              </a:rPr>
              <a:t>https://emcrit.org/racc/kettlebells-brain/</a:t>
            </a:r>
            <a:endParaRPr lang="en-AU" sz="1600" dirty="0"/>
          </a:p>
          <a:p>
            <a:pPr lvl="2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5301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D80600-4C31-F345-8FE7-B9AF6747D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107575"/>
            <a:ext cx="8042276" cy="2192279"/>
          </a:xfrm>
        </p:spPr>
        <p:txBody>
          <a:bodyPr/>
          <a:lstStyle/>
          <a:p>
            <a:r>
              <a:rPr lang="en-US" dirty="0"/>
              <a:t>Performance Psychology for the </a:t>
            </a:r>
            <a:r>
              <a:rPr lang="en-US" dirty="0" err="1"/>
              <a:t>Resuscitationist</a:t>
            </a:r>
            <a:r>
              <a:rPr lang="en-US" dirty="0"/>
              <a:t> – Jason Brooks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BC80DC-C235-804C-9D90-7C85BEF4D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2466109"/>
            <a:ext cx="8042276" cy="3477492"/>
          </a:xfrm>
        </p:spPr>
        <p:txBody>
          <a:bodyPr/>
          <a:lstStyle/>
          <a:p>
            <a:r>
              <a:rPr lang="en-US" dirty="0"/>
              <a:t>Lessons from the field of Performance Psychology in elite athletes applied to critical care</a:t>
            </a:r>
          </a:p>
          <a:p>
            <a:r>
              <a:rPr lang="en-AU" sz="1800" dirty="0">
                <a:hlinkClick r:id="rId2"/>
              </a:rPr>
              <a:t>https://www.smacc.net.au/2015/12/performance-psychology-for-resuscitationists-jason-brooks/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385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F9AC9-45B1-E24F-9663-895259772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Day I Didn’t Use Ultrasound – Mike </a:t>
            </a:r>
            <a:r>
              <a:rPr lang="en-US" dirty="0" err="1"/>
              <a:t>Mallin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DBCAF-1826-7C40-A920-DCA20B259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800" dirty="0">
                <a:hlinkClick r:id="rId2"/>
              </a:rPr>
              <a:t>https://emcrit.org/racc/day-i-didnt-use-ultrasound/</a:t>
            </a:r>
            <a:endParaRPr lang="en-AU" sz="1800" dirty="0">
              <a:hlinkClick r:id="rId3"/>
            </a:endParaRPr>
          </a:p>
          <a:p>
            <a:r>
              <a:rPr lang="en-US" dirty="0"/>
              <a:t>Discusses rationale for mental strategies in resuscitation and a case where he needed them</a:t>
            </a:r>
          </a:p>
          <a:p>
            <a:r>
              <a:rPr lang="en-US" dirty="0"/>
              <a:t>Title originates from the fact that Mike </a:t>
            </a:r>
            <a:r>
              <a:rPr lang="en-US" dirty="0" err="1"/>
              <a:t>Mallin</a:t>
            </a:r>
            <a:r>
              <a:rPr lang="en-US" dirty="0"/>
              <a:t> is primarily known as an ultrasound guru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874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C25E2-85B7-B441-B2DE-D7A9D1B3B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Fog of War – Chris Hicks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2E29D-6D7F-574D-9347-665FAF03C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Discussion of mental training techniques and rationale in critical care by a </a:t>
            </a:r>
            <a:r>
              <a:rPr lang="en-AU" dirty="0" err="1"/>
              <a:t>resuscitationist</a:t>
            </a:r>
            <a:r>
              <a:rPr lang="en-AU" dirty="0"/>
              <a:t> and trauma team leader conducting research in this area. </a:t>
            </a:r>
          </a:p>
          <a:p>
            <a:r>
              <a:rPr lang="en-AU" sz="1800" dirty="0">
                <a:hlinkClick r:id="rId2"/>
              </a:rPr>
              <a:t>https://emcrit.org/racc/chris-hicks-fog-of-war/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7274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67E34-3A53-CD47-8E3B-D9AEC445B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Kettlebells for the Brain – Scott </a:t>
            </a:r>
            <a:r>
              <a:rPr lang="en-US" dirty="0" err="1"/>
              <a:t>Weingart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9F737-12E7-E848-94CA-3FCACFC0C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Scott </a:t>
            </a:r>
            <a:r>
              <a:rPr lang="en-AU" dirty="0" err="1"/>
              <a:t>Weingart</a:t>
            </a:r>
            <a:r>
              <a:rPr lang="en-AU" dirty="0"/>
              <a:t> – Kettlebells for the Brain</a:t>
            </a:r>
          </a:p>
          <a:p>
            <a:pPr lvl="1"/>
            <a:r>
              <a:rPr lang="en-AU" sz="1600" dirty="0">
                <a:hlinkClick r:id="rId2"/>
              </a:rPr>
              <a:t>https://emcrit.org/racc/kettlebells-brain/</a:t>
            </a:r>
            <a:endParaRPr lang="en-AU" sz="1600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Discussion regarding the use of meditation to improve mental function/focus/wellbeing for doctors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Scott </a:t>
            </a:r>
            <a:r>
              <a:rPr lang="en-US" dirty="0" err="1"/>
              <a:t>Weingart</a:t>
            </a:r>
            <a:r>
              <a:rPr lang="en-US" dirty="0"/>
              <a:t> is the well known author of the critical care blog/podcast </a:t>
            </a:r>
            <a:r>
              <a:rPr lang="en-US" dirty="0" err="1"/>
              <a:t>emcrit.org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110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10CCE-7A71-E242-AC64-AE2A6FEA3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Training For </a:t>
            </a:r>
            <a:r>
              <a:rPr lang="en-US" dirty="0" err="1"/>
              <a:t>Resusctation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19756-18D4-224C-89F0-02E13A34A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>
                <a:hlinkClick r:id="rId2"/>
              </a:rPr>
              <a:t>http://www.emergucate.com/2017/01/22/foam-eye-catchers-13-mental-training-for-resuscitaiton/</a:t>
            </a:r>
            <a:endParaRPr lang="en-AU" dirty="0"/>
          </a:p>
          <a:p>
            <a:r>
              <a:rPr lang="en-US" dirty="0"/>
              <a:t>Post I wrote that briefly </a:t>
            </a:r>
            <a:r>
              <a:rPr lang="en-US" dirty="0" err="1"/>
              <a:t>summarises</a:t>
            </a:r>
            <a:r>
              <a:rPr lang="en-US" dirty="0"/>
              <a:t> learning points from the above podcasts. </a:t>
            </a:r>
          </a:p>
          <a:p>
            <a:r>
              <a:rPr lang="en-US" dirty="0"/>
              <a:t>Separates strategies that can be employed in a temporal fashion</a:t>
            </a:r>
          </a:p>
          <a:p>
            <a:pPr lvl="1"/>
            <a:r>
              <a:rPr lang="en-US" dirty="0"/>
              <a:t>Before, during and after the stressful moment</a:t>
            </a:r>
          </a:p>
          <a:p>
            <a:r>
              <a:rPr lang="en-US" dirty="0"/>
              <a:t>Note this was written before the seminal Annals of EM article came out with the “</a:t>
            </a:r>
            <a:r>
              <a:rPr lang="en-US" i="1" dirty="0"/>
              <a:t>Beat The Stress Fool </a:t>
            </a:r>
            <a:r>
              <a:rPr lang="en-US" dirty="0"/>
              <a:t>- Breathe, Talk, See Focus” approach</a:t>
            </a:r>
          </a:p>
        </p:txBody>
      </p:sp>
    </p:spTree>
    <p:extLst>
      <p:ext uri="{BB962C8B-B14F-4D97-AF65-F5344CB8AC3E}">
        <p14:creationId xmlns:p14="http://schemas.microsoft.com/office/powerpoint/2010/main" val="42755879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DA116-985B-1348-B23D-D5F0094DE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EDguidelines.com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C41A2-61C5-9A40-AE79-287BE726D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hlinkClick r:id="rId2"/>
              </a:rPr>
              <a:t>EDguidelines.com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i="1" dirty="0"/>
              <a:t>Unrelated</a:t>
            </a:r>
            <a:r>
              <a:rPr lang="en-US" dirty="0"/>
              <a:t> to this talk, this site will also likely be of great use to the EMS attendees.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site I created - free collection of useful ED guidelines and resources. </a:t>
            </a:r>
          </a:p>
        </p:txBody>
      </p:sp>
    </p:spTree>
    <p:extLst>
      <p:ext uri="{BB962C8B-B14F-4D97-AF65-F5344CB8AC3E}">
        <p14:creationId xmlns:p14="http://schemas.microsoft.com/office/powerpoint/2010/main" val="3178165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Cricothryotomy</a:t>
            </a:r>
            <a:r>
              <a:rPr lang="en-AU" dirty="0"/>
              <a:t> (CT) </a:t>
            </a:r>
            <a:br>
              <a:rPr lang="en-AU" dirty="0"/>
            </a:br>
            <a:r>
              <a:rPr lang="en-AU" dirty="0"/>
              <a:t>– level of preparedness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Considered awake pre-emptive CT (e.g. cannula +/- wire) </a:t>
            </a:r>
          </a:p>
          <a:p>
            <a:pPr marL="0" indent="0">
              <a:buNone/>
            </a:pPr>
            <a:r>
              <a:rPr lang="en-AU" i="1" dirty="0"/>
              <a:t>Versus </a:t>
            </a:r>
          </a:p>
          <a:p>
            <a:r>
              <a:rPr lang="en-AU" dirty="0"/>
              <a:t>Preparing for this as a backup option only</a:t>
            </a:r>
          </a:p>
          <a:p>
            <a:pPr lvl="1"/>
            <a:r>
              <a:rPr lang="en-AU" i="1" dirty="0"/>
              <a:t>Which CICO (Can’t Intubate, Can’t Oxygenate) status are you at?</a:t>
            </a:r>
          </a:p>
          <a:p>
            <a:pPr marL="349250" lvl="1" indent="0">
              <a:buNone/>
            </a:pPr>
            <a:endParaRPr lang="en-AU" dirty="0"/>
          </a:p>
          <a:p>
            <a:r>
              <a:rPr lang="en-AU" dirty="0"/>
              <a:t>If require CT</a:t>
            </a:r>
          </a:p>
          <a:p>
            <a:pPr lvl="1"/>
            <a:r>
              <a:rPr lang="en-AU" dirty="0"/>
              <a:t>Cannula v Scalpel?</a:t>
            </a:r>
          </a:p>
          <a:p>
            <a:pPr marL="349250" lvl="1" indent="0">
              <a:buNone/>
            </a:pPr>
            <a:r>
              <a:rPr lang="en-A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4664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>
            <a:extLst>
              <a:ext uri="{FF2B5EF4-FFF2-40B4-BE49-F238E27FC236}">
                <a16:creationId xmlns:a16="http://schemas.microsoft.com/office/drawing/2014/main" id="{18575F37-EF5D-324F-BD1A-11D61E03E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Disclaimer</a:t>
            </a:r>
          </a:p>
        </p:txBody>
      </p:sp>
      <p:sp>
        <p:nvSpPr>
          <p:cNvPr id="114690" name="Content Placeholder 2">
            <a:extLst>
              <a:ext uri="{FF2B5EF4-FFF2-40B4-BE49-F238E27FC236}">
                <a16:creationId xmlns:a16="http://schemas.microsoft.com/office/drawing/2014/main" id="{5E8DF5AD-A59C-0A4B-A9DB-C3435F352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The slides provide a brief summary of the talk and must be considered in combination with the explanation provided at the talk. They are </a:t>
            </a:r>
            <a:r>
              <a:rPr lang="en-US" altLang="en-US" i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not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designed to be used alone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Doctors should </a:t>
            </a:r>
            <a:r>
              <a:rPr lang="en-US" altLang="en-US" i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not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rely solely on this information and should independently investigate the information provided within this presentation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This information is of a general nature and individual patient characteristics must be taken into account if seeking to apply it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If in </a:t>
            </a:r>
            <a:r>
              <a:rPr lang="en-US" altLang="en-US" i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any doubt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, seek senior/specialist clinical assistance</a:t>
            </a:r>
          </a:p>
          <a:p>
            <a:pPr eaLnBrk="1" hangingPunct="1"/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3549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ricon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81" r="-23381"/>
          <a:stretch>
            <a:fillRect/>
          </a:stretch>
        </p:blipFill>
        <p:spPr>
          <a:xfrm>
            <a:off x="182880" y="502920"/>
            <a:ext cx="8042275" cy="4343400"/>
          </a:xfrm>
        </p:spPr>
      </p:pic>
      <p:sp>
        <p:nvSpPr>
          <p:cNvPr id="5" name="TextBox 4"/>
          <p:cNvSpPr txBox="1"/>
          <p:nvPr/>
        </p:nvSpPr>
        <p:spPr>
          <a:xfrm>
            <a:off x="5151120" y="5466080"/>
            <a:ext cx="2215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Source: </a:t>
            </a:r>
            <a:r>
              <a:rPr lang="en-AU" dirty="0" err="1"/>
              <a:t>emcrit.org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482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ICO Status picture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69" r="-15469"/>
          <a:stretch>
            <a:fillRect/>
          </a:stretch>
        </p:blipFill>
        <p:spPr>
          <a:xfrm>
            <a:off x="-564396" y="768316"/>
            <a:ext cx="10568028" cy="5707486"/>
          </a:xfrm>
        </p:spPr>
      </p:pic>
    </p:spTree>
    <p:extLst>
      <p:ext uri="{BB962C8B-B14F-4D97-AF65-F5344CB8AC3E}">
        <p14:creationId xmlns:p14="http://schemas.microsoft.com/office/powerpoint/2010/main" val="1095931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Scalpel CT: Competing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1. Scalpel-</a:t>
            </a:r>
            <a:r>
              <a:rPr lang="en-AU" dirty="0" err="1"/>
              <a:t>Bougie</a:t>
            </a:r>
            <a:endParaRPr lang="en-AU" dirty="0"/>
          </a:p>
          <a:p>
            <a:r>
              <a:rPr lang="en-AU" dirty="0"/>
              <a:t>2. </a:t>
            </a:r>
            <a:r>
              <a:rPr lang="en-AU" b="1" dirty="0"/>
              <a:t>Scalpel-Finger-</a:t>
            </a:r>
            <a:r>
              <a:rPr lang="en-AU" b="1" dirty="0" err="1"/>
              <a:t>Bougie</a:t>
            </a:r>
            <a:endParaRPr lang="en-AU" b="1" dirty="0"/>
          </a:p>
          <a:p>
            <a:pPr lvl="2"/>
            <a:r>
              <a:rPr lang="en-AU" i="1" dirty="0"/>
              <a:t>My recommendation based on training and some evidence</a:t>
            </a:r>
          </a:p>
          <a:p>
            <a:r>
              <a:rPr lang="en-AU" dirty="0"/>
              <a:t>3. Scalpel-Finger Tube</a:t>
            </a:r>
          </a:p>
          <a:p>
            <a:pPr lvl="1"/>
            <a:r>
              <a:rPr lang="en-AU" dirty="0"/>
              <a:t>Published case series by Australian retrieval doctors</a:t>
            </a:r>
          </a:p>
        </p:txBody>
      </p:sp>
    </p:spTree>
    <p:extLst>
      <p:ext uri="{BB962C8B-B14F-4D97-AF65-F5344CB8AC3E}">
        <p14:creationId xmlns:p14="http://schemas.microsoft.com/office/powerpoint/2010/main" val="90796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about the LMA?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2 options to consider:</a:t>
            </a:r>
          </a:p>
          <a:p>
            <a:pPr lvl="1"/>
            <a:r>
              <a:rPr lang="en-AU" dirty="0"/>
              <a:t>1) “Rapid Sequence Airway (RSA)”</a:t>
            </a:r>
          </a:p>
          <a:p>
            <a:pPr lvl="2"/>
            <a:r>
              <a:rPr lang="en-AU" dirty="0"/>
              <a:t>?? preferred strategy in pre-hospital arena</a:t>
            </a:r>
          </a:p>
          <a:p>
            <a:pPr marL="685800" lvl="2" indent="0">
              <a:buNone/>
            </a:pPr>
            <a:endParaRPr lang="en-AU" dirty="0"/>
          </a:p>
          <a:p>
            <a:pPr lvl="1"/>
            <a:r>
              <a:rPr lang="en-AU" dirty="0"/>
              <a:t>2) Rescue LMA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3102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60EFE-7898-B344-B048-DCB8BBB95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Suctioning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82DF4-5B9A-1142-A3F3-620BC2035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Double suction via CMAC</a:t>
            </a:r>
          </a:p>
          <a:p>
            <a:pPr lvl="1"/>
            <a:r>
              <a:rPr lang="en-US" dirty="0"/>
              <a:t>V’s</a:t>
            </a:r>
          </a:p>
          <a:p>
            <a:r>
              <a:rPr lang="en-US" dirty="0"/>
              <a:t>Meconium aspirator</a:t>
            </a:r>
          </a:p>
          <a:p>
            <a:r>
              <a:rPr lang="en-US" dirty="0"/>
              <a:t>Meconium aspirator may provide better suction than single </a:t>
            </a:r>
            <a:r>
              <a:rPr lang="en-US" dirty="0" err="1"/>
              <a:t>yankauer</a:t>
            </a:r>
            <a:r>
              <a:rPr lang="en-US" dirty="0"/>
              <a:t> sucker particularly when clots involved or heavy bleeding. </a:t>
            </a:r>
          </a:p>
          <a:p>
            <a:r>
              <a:rPr lang="en-US" dirty="0"/>
              <a:t>Meconium aspirator may be the more optimal choice when have solo airway operator (e.g. pre-hospital)</a:t>
            </a:r>
          </a:p>
        </p:txBody>
      </p:sp>
    </p:spTree>
    <p:extLst>
      <p:ext uri="{BB962C8B-B14F-4D97-AF65-F5344CB8AC3E}">
        <p14:creationId xmlns:p14="http://schemas.microsoft.com/office/powerpoint/2010/main" val="895076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0759F6-A769-2E40-B423-5A8625F74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61" y="928914"/>
            <a:ext cx="7505639" cy="494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168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9927</TotalTime>
  <Words>838</Words>
  <Application>Microsoft Macintosh PowerPoint</Application>
  <PresentationFormat>On-screen Show (4:3)</PresentationFormat>
  <Paragraphs>113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ＭＳ Ｐゴシック</vt:lpstr>
      <vt:lpstr>Calibri</vt:lpstr>
      <vt:lpstr>News Gothic MT</vt:lpstr>
      <vt:lpstr>Wingdings</vt:lpstr>
      <vt:lpstr>Wingdings 2</vt:lpstr>
      <vt:lpstr>Breeze</vt:lpstr>
      <vt:lpstr>“An Airway to be Mindful of” Summary Slides EMS Conference Rusustsu 2019</vt:lpstr>
      <vt:lpstr>Airway in Facial Trauma</vt:lpstr>
      <vt:lpstr>Cricothryotomy (CT)  – level of preparedness</vt:lpstr>
      <vt:lpstr>PowerPoint Presentation</vt:lpstr>
      <vt:lpstr>PowerPoint Presentation</vt:lpstr>
      <vt:lpstr>Scalpel CT: Competing Techniques</vt:lpstr>
      <vt:lpstr>What about the LMA?</vt:lpstr>
      <vt:lpstr>Suctioning Considerations</vt:lpstr>
      <vt:lpstr>PowerPoint Presentation</vt:lpstr>
      <vt:lpstr>Other considerations</vt:lpstr>
      <vt:lpstr>Mental Training for Resuscitation</vt:lpstr>
      <vt:lpstr>PowerPoint Presentation</vt:lpstr>
      <vt:lpstr>Grossman Stress Model Colour Codes</vt:lpstr>
      <vt:lpstr>Skill deterioration</vt:lpstr>
      <vt:lpstr>PowerPoint Presentation</vt:lpstr>
      <vt:lpstr>Threat v Challenge Appraisal</vt:lpstr>
      <vt:lpstr>Threat v Challenge Appraisal</vt:lpstr>
      <vt:lpstr>Annals of Emergency Medicine 2017</vt:lpstr>
      <vt:lpstr>PEPS </vt:lpstr>
      <vt:lpstr>Timing</vt:lpstr>
      <vt:lpstr>PowerPoint Presentation</vt:lpstr>
      <vt:lpstr>Podcasts &amp; Further Information</vt:lpstr>
      <vt:lpstr>Further information</vt:lpstr>
      <vt:lpstr>Performance Psychology for the Resuscitationist – Jason Brooks</vt:lpstr>
      <vt:lpstr>The Day I Didn’t Use Ultrasound – Mike Mallin</vt:lpstr>
      <vt:lpstr>The Fog of War – Chris Hicks</vt:lpstr>
      <vt:lpstr>Kettlebells for the Brain – Scott Weingart</vt:lpstr>
      <vt:lpstr>Mental Training For Resusctation </vt:lpstr>
      <vt:lpstr>EDguidelines.com</vt:lpstr>
      <vt:lpstr>Disclaimer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airway to be mindful of</dc:title>
  <dc:creator>Anand Senthi</dc:creator>
  <cp:lastModifiedBy>Anand Senthi</cp:lastModifiedBy>
  <cp:revision>420</cp:revision>
  <dcterms:created xsi:type="dcterms:W3CDTF">2018-01-13T01:05:05Z</dcterms:created>
  <dcterms:modified xsi:type="dcterms:W3CDTF">2019-04-04T10:48:28Z</dcterms:modified>
</cp:coreProperties>
</file>